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74" r:id="rId6"/>
    <p:sldId id="284" r:id="rId7"/>
    <p:sldId id="285" r:id="rId8"/>
    <p:sldId id="283" r:id="rId9"/>
    <p:sldId id="276" r:id="rId10"/>
    <p:sldId id="259" r:id="rId11"/>
    <p:sldId id="275" r:id="rId12"/>
    <p:sldId id="267" r:id="rId13"/>
    <p:sldId id="277" r:id="rId14"/>
    <p:sldId id="279" r:id="rId15"/>
    <p:sldId id="278" r:id="rId16"/>
    <p:sldId id="281" r:id="rId17"/>
    <p:sldId id="280" r:id="rId18"/>
    <p:sldId id="28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59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47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47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21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50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4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81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72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6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6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9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1F652-65B3-408A-AC5C-3F2BA853140D}" type="datetimeFigureOut">
              <a:rPr lang="ru-RU" smtClean="0"/>
              <a:t>28.05.2016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0DA4B-151D-4350-8C35-FB4C5C7851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67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С О Б Р А Н И 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членов СНТ «ФИАНИТ</a:t>
            </a:r>
            <a:r>
              <a:rPr lang="ru-RU" dirty="0" smtClean="0"/>
              <a:t>»  </a:t>
            </a:r>
            <a:r>
              <a:rPr lang="en-US" dirty="0" smtClean="0"/>
              <a:t>28</a:t>
            </a:r>
            <a:r>
              <a:rPr lang="ru-RU" dirty="0" smtClean="0"/>
              <a:t>.05.201</a:t>
            </a:r>
            <a:r>
              <a:rPr lang="en-US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84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5826"/>
            <a:ext cx="10515600" cy="57111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Повестка собрания: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SzPts val="2200"/>
              <a:buNone/>
            </a:pP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1.  Отчет 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правления за 2015 г.</a:t>
            </a: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SzPts val="2200"/>
              <a:buNone/>
            </a:pP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2.  Отчет 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ревизионной комиссии.</a:t>
            </a:r>
          </a:p>
          <a:p>
            <a:pPr marL="0" lvl="0" indent="0">
              <a:lnSpc>
                <a:spcPct val="150000"/>
              </a:lnSpc>
              <a:spcAft>
                <a:spcPts val="800"/>
              </a:spcAft>
              <a:buSzPts val="2200"/>
              <a:buNone/>
            </a:pP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3.  Планы 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смета расходов на 2016 г.</a:t>
            </a:r>
          </a:p>
          <a:p>
            <a:pPr marL="0" indent="0">
              <a:buNone/>
            </a:pP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4.  Об </a:t>
            </a:r>
            <a:r>
              <a:rPr lang="ru-RU" sz="4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электропользовании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СНТ.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4216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08" y="0"/>
            <a:ext cx="9999279" cy="68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07" y="-5362"/>
            <a:ext cx="9958603" cy="686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5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00" y="1"/>
            <a:ext cx="10832881" cy="687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0717" y="71375"/>
            <a:ext cx="11171207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Санитарные правила и нормы СанПиН 42-128-4690-88</a:t>
            </a:r>
            <a:b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"Санитарные правила содержания территорий населенных мест"</a:t>
            </a:r>
            <a:b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(утв. Минздравом СССР 5 августа 1988 г. N 4690-88)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008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 Сбор твердых бытовых отходов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2.2.1. При временном хранении отходов в дворовых сборниках должна быть исключена возможность их загнивания и разложения. Поэтому срок хранения в холодное время года (при температуре -5° и ниже) должен быть не более трех суток, в теплое время (при плюсовой температуре свыше +5°) не более одних суток (ежедневный вывоз). В каждом населенном пункте периодичность удаления твердых бытовых отходов согласовывается с местными учреждениями санитарно-эпидемиологической службы.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2.2.2. Для сбора твердых бытовых отходов следует применять в благоустроенном жилищном фонде стандартные металлические контейнеры. В домовладениях, не имеющих канализации, допускается применять деревянные или металлические сборники.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2.2.3. </a:t>
            </a:r>
            <a:r>
              <a:rPr lang="ru-RU" sz="140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Площадки для установки контейнеров должны быть удалены от жилых домов, детских учреждений, спортивных площадок и от мест отдыха населения на расстояние не менее 20 м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но не более 100 м. Размер площадок должен быть рассчитан на установку необходимого числа контейнеров, но не более 5 (см. Альбом площадок под контейнеры для сбора бытовых отходов, Свердловск, УНИИ, АКХ, 1977).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Размещение мест временного хранения отходов, особенно на жилой территории необходимо согласовать с районным архитектором и районными санэпидстанциями.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исключительных случаях, в районах сложившейся застройки, где нет возможности соблюдения установленных разрывов от дворовых туалетов, мест временного хранения отходов эти расстояния устанавливаются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комиссионно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(с участием районного архитектора, жилищно-эксплуатационной организации, квартального комитета, санитарного врача). Акты комиссий должны утверждаться исполкомами местных Советов народных депутатов.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 территории частных домовладений места расположения мусоросборников, дворовых туалетов и помойных ям должны определяться самими домовладельцами, разрыв </a:t>
            </a:r>
            <a:r>
              <a:rPr lang="ru-RU" sz="140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может быть сокращен до 8-10 метров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В конфликтных ситуациях этот вопрос должен рассматриваться представителями общественности, административными комиссиями исполкомов районных и поселковых Советов народных депутатов.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2.2.4. Металлические сборники отходов в летний период необходимо промывать (при "несменяемой" системе не реже одного раза в 10 дней, "сменяемой" - после опорожнения), деревянные сборники - дезинфицировать (после каждого опорожнения).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2.2.5. Выбор вторичного сырья (текстиль, банки, бутылки, другие предметы) из сборников отходов, а также из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мусоровозного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транспорта не допускается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6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4837" y="224735"/>
            <a:ext cx="10472468" cy="295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250"/>
              </a:spcBef>
              <a:spcAft>
                <a:spcPts val="1125"/>
              </a:spcAft>
            </a:pPr>
            <a:r>
              <a:rPr lang="ru-RU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Московской области № 191/2014-ОЗ «О благоустройстве в Московской области»</a:t>
            </a:r>
            <a:endParaRPr lang="ru-RU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300"/>
              </a:spcAft>
            </a:pPr>
            <a:r>
              <a:rPr lang="x-none" b="1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Статья </a:t>
            </a:r>
            <a:r>
              <a:rPr lang="x-none" b="1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15. Контейнерные площадки</a:t>
            </a:r>
            <a:endParaRPr lang="ru-RU" dirty="0"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Площадки для установки мусоросборников (контейнерные площадки) размещают на удалении от окон жилых зданий, границ участков детских учреждений, мест отдыха на расстояние не менее чем 20 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на участках жилой застройки – не далее 100 м от входов, считая по пешеходным дорожкам от дальнего подъезда, при этом территория площадки должна примыкать к проездам, но не мешать проезду транспорта. При обособленном размещении площадки (вдали от проездов) предусматривается возможность удобного подъезда транспорта для очистки контейнеров и наличия разворотных площадок (12x12 м). Размещение площадок проектируется вне зоны видимости с транзитных транспортных и пешеходных коммуникаций, в стороне от уличных фасадов зданий. Территорию площадки располагают в зоне затенения (прилегающей застройкой, навесами или посадками зеленых насаждений).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007" y="3358776"/>
            <a:ext cx="106881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ПРАВИЛА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ctr">
              <a:spcAft>
                <a:spcPts val="0"/>
              </a:spcAft>
            </a:pP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ВНУТРЕННЕГО РАСПОРЯДКА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ctr">
              <a:spcAft>
                <a:spcPts val="0"/>
              </a:spcAft>
            </a:pPr>
            <a:r>
              <a:rPr lang="ru-RU" sz="12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Садоводческого 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некоммерческого товарищества «ФИАНИТ</a:t>
            </a:r>
            <a:r>
              <a:rPr lang="ru-RU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»</a:t>
            </a:r>
            <a:endParaRPr lang="en-US" sz="1600" b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indent="540385" algn="ctr">
              <a:spcAft>
                <a:spcPts val="0"/>
              </a:spcAft>
            </a:pPr>
            <a:endParaRPr lang="en-US" sz="1600" b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0"/>
              </a:spcAft>
              <a:tabLst>
                <a:tab pos="9906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3.17   </a:t>
            </a:r>
            <a:r>
              <a:rPr lang="ru-RU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Малогабаритные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твердые бытовые отходы (ТБО) должны складироваться в контейнеры, установленные на спец. площадке, предназначенной для сбора данного вида отходов. Пищевые отходы и отходы растительного происхождения должны утилизироваться Собственниками участков 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самостоятельно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Категорически запрещается выносить мусор и отходы на территорию общего пользования и на прилегающую к Товариществу территорию. Крупногабаритные ТБО (мебель, бытовая техника, строительный мусор и т.д.) должны утилизироваться собственником 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самостоятельно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С целью утилизации данного вида отходов, по заявке Садовода, правление может заказать соответствующий контейнер или спецтехнику. Стоимость заказываемого контейнера Садовод оплачивает в кассу Правления СНТ.</a:t>
            </a:r>
          </a:p>
          <a:p>
            <a:pPr indent="540385">
              <a:spcAft>
                <a:spcPts val="0"/>
              </a:spcAft>
            </a:pPr>
            <a:endParaRPr lang="en-US" sz="1600" b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29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303" y="91236"/>
            <a:ext cx="5762445" cy="67667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092" y="845628"/>
            <a:ext cx="4493588" cy="185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2431" y="350029"/>
            <a:ext cx="194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Площадка ТБО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5854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165" y="454819"/>
            <a:ext cx="8492120" cy="276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4165" y="3600450"/>
            <a:ext cx="8492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кассе - 219 041 руб. </a:t>
            </a:r>
          </a:p>
          <a:p>
            <a:r>
              <a:rPr lang="ru-RU" dirty="0" smtClean="0"/>
              <a:t>На банковском счете -  5 500  руб.</a:t>
            </a:r>
          </a:p>
          <a:p>
            <a:r>
              <a:rPr lang="ru-RU" dirty="0" smtClean="0"/>
              <a:t>На банковской карте  - 15 529  руб.</a:t>
            </a:r>
          </a:p>
          <a:p>
            <a:r>
              <a:rPr lang="ru-RU" dirty="0" smtClean="0"/>
              <a:t>Долгов 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8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11537" y="-2711538"/>
            <a:ext cx="6771736" cy="12194809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379562" y="1958196"/>
            <a:ext cx="621102" cy="163903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20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3" y="927099"/>
            <a:ext cx="10091533" cy="500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5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0166"/>
            <a:ext cx="10515600" cy="5926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b="1" dirty="0" smtClean="0"/>
              <a:t>Сайт -  </a:t>
            </a:r>
            <a:r>
              <a:rPr lang="en-US" sz="6600" b="1" dirty="0" smtClean="0"/>
              <a:t>www.snt-fianit.ru</a:t>
            </a:r>
          </a:p>
          <a:p>
            <a:pPr marL="0" indent="0">
              <a:buNone/>
            </a:pPr>
            <a:endParaRPr lang="ru-RU" sz="6600" b="1" dirty="0" smtClean="0"/>
          </a:p>
          <a:p>
            <a:pPr marL="0" indent="0">
              <a:buNone/>
            </a:pPr>
            <a:r>
              <a:rPr lang="ru-RU" sz="6000" b="1" dirty="0" smtClean="0"/>
              <a:t>почта -  </a:t>
            </a:r>
            <a:r>
              <a:rPr lang="en-US" sz="6000" b="1" dirty="0"/>
              <a:t>snt.fianit@gmail.com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54792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010525" cy="733425"/>
          </a:xfrm>
        </p:spPr>
        <p:txBody>
          <a:bodyPr/>
          <a:lstStyle/>
          <a:p>
            <a:r>
              <a:rPr lang="en-US" dirty="0"/>
              <a:t>http://www.kalinovskoe.ru/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106" y="876300"/>
            <a:ext cx="8552811" cy="582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92" y="495300"/>
            <a:ext cx="12111108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63" y="447675"/>
            <a:ext cx="11821053" cy="552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25" y="1244600"/>
            <a:ext cx="10515600" cy="5403850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ru-RU" dirty="0" smtClean="0"/>
              <a:t>Для </a:t>
            </a:r>
            <a:r>
              <a:rPr lang="ru-RU" dirty="0"/>
              <a:t>повышения надежности электроснабжения и снижения финансовых затрат передать в собственность сетевой организации - Общества с ограниченной ответственностью «</a:t>
            </a:r>
            <a:r>
              <a:rPr lang="ru-RU" dirty="0" err="1"/>
              <a:t>Калиновское</a:t>
            </a:r>
            <a:r>
              <a:rPr lang="ru-RU" dirty="0"/>
              <a:t>» следующее имущество СНТ «ФИАНИТ»:  КТП с трансформатором ТМГ-250кВА/10/0,4кВ, КЛ-10кВ и ВЛ-0,4кВ</a:t>
            </a:r>
            <a:r>
              <a:rPr lang="ru-RU" dirty="0" smtClean="0"/>
              <a:t>.</a:t>
            </a:r>
            <a:endParaRPr lang="en-US" dirty="0" smtClean="0"/>
          </a:p>
          <a:p>
            <a:pPr marL="0" indent="0" algn="just">
              <a:buNone/>
            </a:pPr>
            <a:endParaRPr lang="ru-RU" dirty="0"/>
          </a:p>
          <a:p>
            <a:pPr marL="514350" indent="-514350" algn="just">
              <a:buAutoNum type="arabicPeriod" startAt="2"/>
            </a:pPr>
            <a:r>
              <a:rPr lang="ru-RU" dirty="0" smtClean="0"/>
              <a:t>С </a:t>
            </a:r>
            <a:r>
              <a:rPr lang="ru-RU" dirty="0"/>
              <a:t>целью обслуживания электросетевого хозяйства после передачи имущества, заключить  с ООО «</a:t>
            </a:r>
            <a:r>
              <a:rPr lang="ru-RU" dirty="0" err="1"/>
              <a:t>Калиновское</a:t>
            </a:r>
            <a:r>
              <a:rPr lang="ru-RU" dirty="0"/>
              <a:t>» Соглашение об  установлении особого  режима  пользования земельным участком (земли общего пользования), далее произвести действия по постановке на кадастровый учет земель общего пользования СНТ «ФИАНИТ» для заключения  и дальнейшей регистрации Соглашения об установлении частного безвозмездного сервитута земельного участка</a:t>
            </a:r>
            <a:r>
              <a:rPr lang="ru-RU" dirty="0" smtClean="0"/>
              <a:t>.</a:t>
            </a:r>
            <a:endParaRPr lang="en-US" dirty="0" smtClean="0"/>
          </a:p>
          <a:p>
            <a:pPr marL="514350" indent="-514350" algn="just">
              <a:buAutoNum type="arabicPeriod" startAt="2"/>
            </a:pP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58175" y="247650"/>
            <a:ext cx="324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Решение собрания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417967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3594" y="0"/>
            <a:ext cx="7359951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2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396875"/>
            <a:ext cx="10515600" cy="5632450"/>
          </a:xfrm>
        </p:spPr>
        <p:txBody>
          <a:bodyPr>
            <a:normAutofit/>
          </a:bodyPr>
          <a:lstStyle/>
          <a:p>
            <a:r>
              <a:rPr lang="ru-RU" dirty="0" smtClean="0"/>
              <a:t>Генеральный </a:t>
            </a:r>
            <a:r>
              <a:rPr lang="ru-RU" dirty="0"/>
              <a:t>план застройки с указанием номеров участков и ФИО </a:t>
            </a:r>
            <a:r>
              <a:rPr lang="ru-RU" dirty="0" smtClean="0"/>
              <a:t>владельцев </a:t>
            </a:r>
          </a:p>
          <a:p>
            <a:r>
              <a:rPr lang="ru-RU" dirty="0"/>
              <a:t>И</a:t>
            </a:r>
            <a:r>
              <a:rPr lang="ru-RU" dirty="0" smtClean="0"/>
              <a:t>меющиеся </a:t>
            </a:r>
            <a:r>
              <a:rPr lang="ru-RU" dirty="0"/>
              <a:t>ТУ на мощность </a:t>
            </a:r>
            <a:r>
              <a:rPr lang="ru-RU" dirty="0" smtClean="0"/>
              <a:t>СНТ </a:t>
            </a:r>
          </a:p>
          <a:p>
            <a:r>
              <a:rPr lang="ru-RU" dirty="0" smtClean="0"/>
              <a:t>Акты разграничения </a:t>
            </a:r>
          </a:p>
          <a:p>
            <a:r>
              <a:rPr lang="ru-RU" dirty="0"/>
              <a:t>С</a:t>
            </a:r>
            <a:r>
              <a:rPr lang="ru-RU" dirty="0" smtClean="0"/>
              <a:t>видетельства </a:t>
            </a:r>
            <a:r>
              <a:rPr lang="ru-RU" dirty="0"/>
              <a:t>на собственность </a:t>
            </a:r>
            <a:r>
              <a:rPr lang="ru-RU" dirty="0" smtClean="0"/>
              <a:t>земельных </a:t>
            </a:r>
            <a:r>
              <a:rPr lang="ru-RU" dirty="0"/>
              <a:t>участков всех членов СНТ и общего </a:t>
            </a:r>
            <a:r>
              <a:rPr lang="ru-RU" dirty="0" smtClean="0"/>
              <a:t>пользования</a:t>
            </a:r>
          </a:p>
          <a:p>
            <a:r>
              <a:rPr lang="ru-RU" dirty="0"/>
              <a:t>П</a:t>
            </a:r>
            <a:r>
              <a:rPr lang="ru-RU" dirty="0" smtClean="0"/>
              <a:t>еречень </a:t>
            </a:r>
            <a:r>
              <a:rPr lang="ru-RU" dirty="0"/>
              <a:t>всех членов СНТ с указанием № участков и ФИО </a:t>
            </a:r>
            <a:r>
              <a:rPr lang="ru-RU" dirty="0" smtClean="0"/>
              <a:t>владельцев  </a:t>
            </a:r>
          </a:p>
          <a:p>
            <a:r>
              <a:rPr lang="ru-RU" dirty="0"/>
              <a:t>У</a:t>
            </a:r>
            <a:r>
              <a:rPr lang="ru-RU" dirty="0" smtClean="0"/>
              <a:t>ставные </a:t>
            </a:r>
            <a:r>
              <a:rPr lang="ru-RU" dirty="0"/>
              <a:t>и регистрационные документы на </a:t>
            </a:r>
            <a:r>
              <a:rPr lang="ru-RU" dirty="0" smtClean="0"/>
              <a:t>СНТ</a:t>
            </a:r>
          </a:p>
          <a:p>
            <a:r>
              <a:rPr lang="ru-RU" dirty="0" smtClean="0"/>
              <a:t> Заверенную </a:t>
            </a:r>
            <a:r>
              <a:rPr lang="ru-RU" dirty="0"/>
              <a:t>копию протокола  собрания членов СНТ.</a:t>
            </a:r>
          </a:p>
        </p:txBody>
      </p:sp>
    </p:spTree>
    <p:extLst>
      <p:ext uri="{BB962C8B-B14F-4D97-AF65-F5344CB8AC3E}">
        <p14:creationId xmlns:p14="http://schemas.microsoft.com/office/powerpoint/2010/main" val="30074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2977</TotalTime>
  <Words>230</Words>
  <Application>Microsoft Office PowerPoint</Application>
  <PresentationFormat>Широкоэкранный</PresentationFormat>
  <Paragraphs>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MS Gothic</vt:lpstr>
      <vt:lpstr>Arial</vt:lpstr>
      <vt:lpstr>Calibri</vt:lpstr>
      <vt:lpstr>Calibri Light</vt:lpstr>
      <vt:lpstr>Times New Roman</vt:lpstr>
      <vt:lpstr>Тема Office</vt:lpstr>
      <vt:lpstr>С О Б Р А Н И 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http://www.kalinovskoe.ru/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О Б Р А Н И Е</dc:title>
  <dc:creator>pvd</dc:creator>
  <cp:lastModifiedBy>pvd</cp:lastModifiedBy>
  <cp:revision>23</cp:revision>
  <dcterms:created xsi:type="dcterms:W3CDTF">2015-04-30T13:16:53Z</dcterms:created>
  <dcterms:modified xsi:type="dcterms:W3CDTF">2016-05-28T07:04:26Z</dcterms:modified>
</cp:coreProperties>
</file>